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2"/>
  </p:notesMasterIdLst>
  <p:sldIdLst>
    <p:sldId id="788" r:id="rId2"/>
    <p:sldId id="812" r:id="rId3"/>
    <p:sldId id="815" r:id="rId4"/>
    <p:sldId id="333" r:id="rId5"/>
    <p:sldId id="819" r:id="rId6"/>
    <p:sldId id="813" r:id="rId7"/>
    <p:sldId id="763" r:id="rId8"/>
    <p:sldId id="787" r:id="rId9"/>
    <p:sldId id="822" r:id="rId10"/>
    <p:sldId id="826" r:id="rId11"/>
    <p:sldId id="794" r:id="rId12"/>
    <p:sldId id="789" r:id="rId13"/>
    <p:sldId id="795" r:id="rId14"/>
    <p:sldId id="796" r:id="rId15"/>
    <p:sldId id="814" r:id="rId16"/>
    <p:sldId id="800" r:id="rId17"/>
    <p:sldId id="801" r:id="rId18"/>
    <p:sldId id="824" r:id="rId19"/>
    <p:sldId id="802" r:id="rId20"/>
    <p:sldId id="803" r:id="rId21"/>
    <p:sldId id="804" r:id="rId22"/>
    <p:sldId id="805" r:id="rId23"/>
    <p:sldId id="806" r:id="rId24"/>
    <p:sldId id="823" r:id="rId25"/>
    <p:sldId id="807" r:id="rId26"/>
    <p:sldId id="811" r:id="rId27"/>
    <p:sldId id="808" r:id="rId28"/>
    <p:sldId id="818" r:id="rId29"/>
    <p:sldId id="830" r:id="rId30"/>
    <p:sldId id="829" r:id="rId3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  <a:srgbClr val="E4E3BB"/>
    <a:srgbClr val="B8D1E6"/>
    <a:srgbClr val="0000A8"/>
    <a:srgbClr val="D9D9FF"/>
    <a:srgbClr val="8181FF"/>
    <a:srgbClr val="99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80662" autoAdjust="0"/>
  </p:normalViewPr>
  <p:slideViewPr>
    <p:cSldViewPr>
      <p:cViewPr varScale="1">
        <p:scale>
          <a:sx n="114" d="100"/>
          <a:sy n="114" d="100"/>
        </p:scale>
        <p:origin x="-31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394" y="27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b="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b="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b="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b="0"/>
            </a:lvl1pPr>
          </a:lstStyle>
          <a:p>
            <a:fld id="{6E7A643B-A280-4764-8158-CDC137762E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39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B4D0E-6CDD-4285-A6F1-FCD997A12DB3}" type="slidenum">
              <a:rPr lang="en-US"/>
              <a:pPr/>
              <a:t>1</a:t>
            </a:fld>
            <a:endParaRPr lang="en-US"/>
          </a:p>
        </p:txBody>
      </p:sp>
      <p:sp>
        <p:nvSpPr>
          <p:cNvPr id="129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sz="1000"/>
              <a:t>Remember we spoke to Good, Fast and Cheap.  Here is a quote that connects those topics with the idea of design and focuses on the importance of design.   </a:t>
            </a:r>
          </a:p>
          <a:p>
            <a:pPr marL="228600" indent="-228600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2835041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B4D0E-6CDD-4285-A6F1-FCD997A12DB3}" type="slidenum">
              <a:rPr lang="en-US"/>
              <a:pPr/>
              <a:t>11</a:t>
            </a:fld>
            <a:endParaRPr lang="en-US"/>
          </a:p>
        </p:txBody>
      </p:sp>
      <p:sp>
        <p:nvSpPr>
          <p:cNvPr id="129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sz="1000"/>
              <a:t>Remember we spoke to Good, Fast and Cheap.  Here is a quote that connects those topics with the idea of design and focuses on the importance of design.   </a:t>
            </a:r>
          </a:p>
          <a:p>
            <a:pPr marL="228600" indent="-228600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233887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B4D0E-6CDD-4285-A6F1-FCD997A12DB3}" type="slidenum">
              <a:rPr lang="en-US"/>
              <a:pPr/>
              <a:t>12</a:t>
            </a:fld>
            <a:endParaRPr lang="en-US"/>
          </a:p>
        </p:txBody>
      </p:sp>
      <p:sp>
        <p:nvSpPr>
          <p:cNvPr id="129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sz="1000"/>
              <a:t>Remember we spoke to Good, Fast and Cheap.  Here is a quote that connects those topics with the idea of design and focuses on the importance of design.   </a:t>
            </a:r>
          </a:p>
          <a:p>
            <a:pPr marL="228600" indent="-228600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6309471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B4D0E-6CDD-4285-A6F1-FCD997A12DB3}" type="slidenum">
              <a:rPr lang="en-US"/>
              <a:pPr/>
              <a:t>13</a:t>
            </a:fld>
            <a:endParaRPr lang="en-US"/>
          </a:p>
        </p:txBody>
      </p:sp>
      <p:sp>
        <p:nvSpPr>
          <p:cNvPr id="129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sz="1000"/>
              <a:t>Remember we spoke to Good, Fast and Cheap.  Here is a quote that connects those topics with the idea of design and focuses on the importance of design.   </a:t>
            </a:r>
          </a:p>
          <a:p>
            <a:pPr marL="228600" indent="-228600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446260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B4D0E-6CDD-4285-A6F1-FCD997A12DB3}" type="slidenum">
              <a:rPr lang="en-US"/>
              <a:pPr/>
              <a:t>14</a:t>
            </a:fld>
            <a:endParaRPr lang="en-US"/>
          </a:p>
        </p:txBody>
      </p:sp>
      <p:sp>
        <p:nvSpPr>
          <p:cNvPr id="129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sz="1000"/>
              <a:t>Remember we spoke to Good, Fast and Cheap.  Here is a quote that connects those topics with the idea of design and focuses on the importance of design.   </a:t>
            </a:r>
          </a:p>
          <a:p>
            <a:pPr marL="228600" indent="-228600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6455758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B4D0E-6CDD-4285-A6F1-FCD997A12DB3}" type="slidenum">
              <a:rPr lang="en-US"/>
              <a:pPr/>
              <a:t>16</a:t>
            </a:fld>
            <a:endParaRPr lang="en-US"/>
          </a:p>
        </p:txBody>
      </p:sp>
      <p:sp>
        <p:nvSpPr>
          <p:cNvPr id="129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sz="1000"/>
              <a:t>Remember we spoke to Good, Fast and Cheap.  Here is a quote that connects those topics with the idea of design and focuses on the importance of design.   </a:t>
            </a:r>
          </a:p>
          <a:p>
            <a:pPr marL="228600" indent="-228600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8041052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B4D0E-6CDD-4285-A6F1-FCD997A12DB3}" type="slidenum">
              <a:rPr lang="en-US"/>
              <a:pPr/>
              <a:t>17</a:t>
            </a:fld>
            <a:endParaRPr lang="en-US"/>
          </a:p>
        </p:txBody>
      </p:sp>
      <p:sp>
        <p:nvSpPr>
          <p:cNvPr id="129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sz="1000"/>
              <a:t>Remember we spoke to Good, Fast and Cheap.  Here is a quote that connects those topics with the idea of design and focuses on the importance of design.   </a:t>
            </a:r>
          </a:p>
          <a:p>
            <a:pPr marL="228600" indent="-228600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6664683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B4D0E-6CDD-4285-A6F1-FCD997A12DB3}" type="slidenum">
              <a:rPr lang="en-US"/>
              <a:pPr/>
              <a:t>18</a:t>
            </a:fld>
            <a:endParaRPr lang="en-US"/>
          </a:p>
        </p:txBody>
      </p:sp>
      <p:sp>
        <p:nvSpPr>
          <p:cNvPr id="129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sz="1000"/>
              <a:t>Remember we spoke to Good, Fast and Cheap.  Here is a quote that connects those topics with the idea of design and focuses on the importance of design.   </a:t>
            </a:r>
          </a:p>
          <a:p>
            <a:pPr marL="228600" indent="-228600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2782230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B4D0E-6CDD-4285-A6F1-FCD997A12DB3}" type="slidenum">
              <a:rPr lang="en-US"/>
              <a:pPr/>
              <a:t>19</a:t>
            </a:fld>
            <a:endParaRPr lang="en-US"/>
          </a:p>
        </p:txBody>
      </p:sp>
      <p:sp>
        <p:nvSpPr>
          <p:cNvPr id="129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sz="1000"/>
              <a:t>Remember we spoke to Good, Fast and Cheap.  Here is a quote that connects those topics with the idea of design and focuses on the importance of design.   </a:t>
            </a:r>
          </a:p>
          <a:p>
            <a:pPr marL="228600" indent="-228600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13239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B4D0E-6CDD-4285-A6F1-FCD997A12DB3}" type="slidenum">
              <a:rPr lang="en-US"/>
              <a:pPr/>
              <a:t>2</a:t>
            </a:fld>
            <a:endParaRPr lang="en-US"/>
          </a:p>
        </p:txBody>
      </p:sp>
      <p:sp>
        <p:nvSpPr>
          <p:cNvPr id="129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sz="1000"/>
              <a:t>Remember we spoke to Good, Fast and Cheap.  Here is a quote that connects those topics with the idea of design and focuses on the importance of design.   </a:t>
            </a:r>
          </a:p>
          <a:p>
            <a:pPr marL="228600" indent="-228600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40178523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B4D0E-6CDD-4285-A6F1-FCD997A12DB3}" type="slidenum">
              <a:rPr lang="en-US"/>
              <a:pPr/>
              <a:t>20</a:t>
            </a:fld>
            <a:endParaRPr lang="en-US"/>
          </a:p>
        </p:txBody>
      </p:sp>
      <p:sp>
        <p:nvSpPr>
          <p:cNvPr id="129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sz="1000"/>
              <a:t>Remember we spoke to Good, Fast and Cheap.  Here is a quote that connects those topics with the idea of design and focuses on the importance of design.   </a:t>
            </a:r>
          </a:p>
          <a:p>
            <a:pPr marL="228600" indent="-228600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7616242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B4D0E-6CDD-4285-A6F1-FCD997A12DB3}" type="slidenum">
              <a:rPr lang="en-US"/>
              <a:pPr/>
              <a:t>21</a:t>
            </a:fld>
            <a:endParaRPr lang="en-US"/>
          </a:p>
        </p:txBody>
      </p:sp>
      <p:sp>
        <p:nvSpPr>
          <p:cNvPr id="129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sz="1000"/>
              <a:t>Remember we spoke to Good, Fast and Cheap.  Here is a quote that connects those topics with the idea of design and focuses on the importance of design.   </a:t>
            </a:r>
          </a:p>
          <a:p>
            <a:pPr marL="228600" indent="-228600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6233514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B4D0E-6CDD-4285-A6F1-FCD997A12DB3}" type="slidenum">
              <a:rPr lang="en-US"/>
              <a:pPr/>
              <a:t>22</a:t>
            </a:fld>
            <a:endParaRPr lang="en-US"/>
          </a:p>
        </p:txBody>
      </p:sp>
      <p:sp>
        <p:nvSpPr>
          <p:cNvPr id="129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sz="1000"/>
              <a:t>Remember we spoke to Good, Fast and Cheap.  Here is a quote that connects those topics with the idea of design and focuses on the importance of design.   </a:t>
            </a:r>
          </a:p>
          <a:p>
            <a:pPr marL="228600" indent="-228600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4482201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B4D0E-6CDD-4285-A6F1-FCD997A12DB3}" type="slidenum">
              <a:rPr lang="en-US"/>
              <a:pPr/>
              <a:t>23</a:t>
            </a:fld>
            <a:endParaRPr lang="en-US"/>
          </a:p>
        </p:txBody>
      </p:sp>
      <p:sp>
        <p:nvSpPr>
          <p:cNvPr id="129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sz="1000"/>
              <a:t>Remember we spoke to Good, Fast and Cheap.  Here is a quote that connects those topics with the idea of design and focuses on the importance of design.   </a:t>
            </a:r>
          </a:p>
          <a:p>
            <a:pPr marL="228600" indent="-228600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0542221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B4D0E-6CDD-4285-A6F1-FCD997A12DB3}" type="slidenum">
              <a:rPr lang="en-US"/>
              <a:pPr/>
              <a:t>24</a:t>
            </a:fld>
            <a:endParaRPr lang="en-US"/>
          </a:p>
        </p:txBody>
      </p:sp>
      <p:sp>
        <p:nvSpPr>
          <p:cNvPr id="129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sz="1000"/>
              <a:t>Remember we spoke to Good, Fast and Cheap.  Here is a quote that connects those topics with the idea of design and focuses on the importance of design.   </a:t>
            </a:r>
          </a:p>
          <a:p>
            <a:pPr marL="228600" indent="-228600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2903760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B4D0E-6CDD-4285-A6F1-FCD997A12DB3}" type="slidenum">
              <a:rPr lang="en-US"/>
              <a:pPr/>
              <a:t>25</a:t>
            </a:fld>
            <a:endParaRPr lang="en-US"/>
          </a:p>
        </p:txBody>
      </p:sp>
      <p:sp>
        <p:nvSpPr>
          <p:cNvPr id="129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sz="1000"/>
              <a:t>Remember we spoke to Good, Fast and Cheap.  Here is a quote that connects those topics with the idea of design and focuses on the importance of design.   </a:t>
            </a:r>
          </a:p>
          <a:p>
            <a:pPr marL="228600" indent="-228600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8752367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B4D0E-6CDD-4285-A6F1-FCD997A12DB3}" type="slidenum">
              <a:rPr lang="en-US"/>
              <a:pPr/>
              <a:t>26</a:t>
            </a:fld>
            <a:endParaRPr lang="en-US"/>
          </a:p>
        </p:txBody>
      </p:sp>
      <p:sp>
        <p:nvSpPr>
          <p:cNvPr id="129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sz="1000"/>
              <a:t>Remember we spoke to Good, Fast and Cheap.  Here is a quote that connects those topics with the idea of design and focuses on the importance of design.   </a:t>
            </a:r>
          </a:p>
          <a:p>
            <a:pPr marL="228600" indent="-228600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3315797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B4D0E-6CDD-4285-A6F1-FCD997A12DB3}" type="slidenum">
              <a:rPr lang="en-US"/>
              <a:pPr/>
              <a:t>27</a:t>
            </a:fld>
            <a:endParaRPr lang="en-US"/>
          </a:p>
        </p:txBody>
      </p:sp>
      <p:sp>
        <p:nvSpPr>
          <p:cNvPr id="129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sz="1000"/>
              <a:t>Remember we spoke to Good, Fast and Cheap.  Here is a quote that connects those topics with the idea of design and focuses on the importance of design.   </a:t>
            </a:r>
          </a:p>
          <a:p>
            <a:pPr marL="228600" indent="-228600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6906498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C41A8-DE94-4A94-8CA1-9CB737143C61}" type="slidenum">
              <a:rPr lang="en-US"/>
              <a:pPr/>
              <a:t>4</a:t>
            </a:fld>
            <a:endParaRPr lang="en-US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appreciate having time to discuss this important project, to better understand your goals and to convey what we do and how we do it.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5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B4D0E-6CDD-4285-A6F1-FCD997A12DB3}" type="slidenum">
              <a:rPr lang="en-US"/>
              <a:pPr/>
              <a:t>7</a:t>
            </a:fld>
            <a:endParaRPr lang="en-US"/>
          </a:p>
        </p:txBody>
      </p:sp>
      <p:sp>
        <p:nvSpPr>
          <p:cNvPr id="129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sz="1000"/>
              <a:t>Remember we spoke to Good, Fast and Cheap.  Here is a quote that connects those topics with the idea of design and focuses on the importance of design.   </a:t>
            </a:r>
          </a:p>
          <a:p>
            <a:pPr marL="228600" indent="-228600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996174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B4D0E-6CDD-4285-A6F1-FCD997A12DB3}" type="slidenum">
              <a:rPr lang="en-US"/>
              <a:pPr/>
              <a:t>8</a:t>
            </a:fld>
            <a:endParaRPr lang="en-US"/>
          </a:p>
        </p:txBody>
      </p:sp>
      <p:sp>
        <p:nvSpPr>
          <p:cNvPr id="129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sz="1000"/>
              <a:t>Remember we spoke to Good, Fast and Cheap.  Here is a quote that connects those topics with the idea of design and focuses on the importance of design.   </a:t>
            </a:r>
          </a:p>
          <a:p>
            <a:pPr marL="228600" indent="-228600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760497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272A3-CD7B-4745-8162-0BF001C899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B58D7-4392-4649-9099-6AEF974F7B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E3230-63FB-4F10-BDC7-57B20B9D37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08DFF-0C92-4C0B-BB2C-419FD478E7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B719C-59EF-4D1F-8527-057771E45F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5D532-FBDE-4F48-8F72-7457B15FF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A398B-A43D-45A0-A5B5-253B2A8034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48690-907B-4ADB-9A56-944093DCBA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945ED-9F06-4DB9-9982-8090D3D592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C5D5E-4FA1-40EF-B613-BB1F077B39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35AB3-EF74-4C60-A844-6AA5976025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307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307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E13B43A1-F81D-4DB1-9152-6944E536651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ystalperchlakes.com/" TargetMode="Externa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1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114300" y="1524000"/>
            <a:ext cx="8915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457200" y="3180884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457200" y="1524000"/>
            <a:ext cx="8382000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Agenda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Pledge of Allegiance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Introduction of New Members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Approval of Prior Minutes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Board member updates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2018-2019 Budget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Old Business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New Business - Master Plan discussion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Close of meeting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251866"/>
            <a:ext cx="8534400" cy="8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918703"/>
      </p:ext>
    </p:extLst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10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262379" y="1456174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0000"/>
                </a:solidFill>
              </a:rPr>
              <a:t>Lake Survey – 150 Comments Submitted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457200" y="3180884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092" y="2173452"/>
            <a:ext cx="8949886" cy="4955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800" dirty="0"/>
              <a:t>Quality of our Community, Value of Property – Depends on the Water Quality</a:t>
            </a:r>
          </a:p>
          <a:p>
            <a:pPr marL="171450" indent="-171450">
              <a:buFont typeface="Arial"/>
              <a:buChar char="•"/>
            </a:pPr>
            <a:endParaRPr lang="en-US" sz="1800" dirty="0"/>
          </a:p>
          <a:p>
            <a:pPr marL="171450" indent="-171450">
              <a:buFont typeface="Arial"/>
              <a:buChar char="•"/>
            </a:pPr>
            <a:r>
              <a:rPr lang="en-US" sz="1800" dirty="0"/>
              <a:t>Strategic &amp; Safe use of Chemicals to Control Intrusive Weeds while Ensuring </a:t>
            </a:r>
          </a:p>
          <a:p>
            <a:r>
              <a:rPr lang="en-US" sz="1800" dirty="0"/>
              <a:t>   the Protection of Wildlife and the Lake Environment</a:t>
            </a:r>
          </a:p>
          <a:p>
            <a:pPr marL="171450" indent="-171450">
              <a:buFont typeface="Arial"/>
              <a:buChar char="•"/>
            </a:pPr>
            <a:endParaRPr lang="en-US" sz="1800" dirty="0"/>
          </a:p>
          <a:p>
            <a:pPr marL="171450" indent="-171450">
              <a:buFont typeface="Arial"/>
              <a:buChar char="•"/>
            </a:pPr>
            <a:r>
              <a:rPr lang="en-US" sz="1800" dirty="0"/>
              <a:t>Sponsor Educational offerings – Environmental &amp; Historical Topics </a:t>
            </a:r>
          </a:p>
          <a:p>
            <a:pPr marL="171450" indent="-171450">
              <a:buFont typeface="Arial"/>
              <a:buChar char="•"/>
            </a:pPr>
            <a:endParaRPr lang="en-US" sz="1800" dirty="0"/>
          </a:p>
          <a:p>
            <a:pPr marL="171450" indent="-171450">
              <a:buFont typeface="Arial"/>
              <a:buChar char="•"/>
            </a:pPr>
            <a:r>
              <a:rPr lang="en-US" sz="1800" dirty="0"/>
              <a:t>Support Social Activities ( Walking Paths, Gardens, Parties) </a:t>
            </a:r>
          </a:p>
          <a:p>
            <a:pPr marL="171450" indent="-171450">
              <a:buFont typeface="Arial"/>
              <a:buChar char="•"/>
            </a:pPr>
            <a:endParaRPr lang="en-US" sz="1800" dirty="0"/>
          </a:p>
          <a:p>
            <a:pPr marL="171450" indent="-171450">
              <a:buFont typeface="Arial"/>
              <a:buChar char="•"/>
            </a:pPr>
            <a:r>
              <a:rPr lang="en-US" sz="1800" dirty="0"/>
              <a:t>Further Development of Communications</a:t>
            </a:r>
          </a:p>
          <a:p>
            <a:pPr marL="171450" indent="-171450">
              <a:buFont typeface="Arial"/>
              <a:buChar char="•"/>
            </a:pPr>
            <a:endParaRPr lang="en-US" sz="1800" dirty="0"/>
          </a:p>
          <a:p>
            <a:pPr marL="171450" indent="-171450">
              <a:buFont typeface="Arial"/>
              <a:buChar char="•"/>
            </a:pPr>
            <a:r>
              <a:rPr lang="en-US" sz="1800" dirty="0"/>
              <a:t>Continue Fish Stocking and Habitat Development</a:t>
            </a:r>
          </a:p>
          <a:p>
            <a:pPr marL="171450" indent="-171450">
              <a:buFont typeface="Arial"/>
              <a:buChar char="•"/>
            </a:pPr>
            <a:endParaRPr lang="en-US" sz="1800" dirty="0"/>
          </a:p>
          <a:p>
            <a:pPr marL="171450" indent="-171450">
              <a:buFont typeface="Arial"/>
              <a:buChar char="•"/>
            </a:pPr>
            <a:r>
              <a:rPr lang="en-US" sz="1800" dirty="0"/>
              <a:t>Safe &amp; Well Maintained Roads</a:t>
            </a:r>
          </a:p>
          <a:p>
            <a:pPr marL="171450" indent="-171450">
              <a:buFont typeface="Arial"/>
              <a:buChar char="•"/>
            </a:pPr>
            <a:endParaRPr lang="en-US" sz="1400" dirty="0"/>
          </a:p>
          <a:p>
            <a:endParaRPr lang="en-US" sz="1400" dirty="0"/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699365"/>
      </p:ext>
    </p:extLst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11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76200" y="1113176"/>
            <a:ext cx="8915400" cy="521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457200" y="3180884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457200" y="1219200"/>
            <a:ext cx="838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Goal 1 – Healthy Lake Environment </a:t>
            </a:r>
          </a:p>
          <a:p>
            <a:r>
              <a:rPr lang="en-US" dirty="0"/>
              <a:t> </a:t>
            </a:r>
          </a:p>
          <a:p>
            <a:r>
              <a:rPr lang="en-US" sz="2800" dirty="0"/>
              <a:t>Objectives: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Protect and ensure Water Quality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Well and septic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Road drainage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Yard treatment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Manage water craft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Boat launch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External boats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Manage plant and animal life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Plant life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Animal life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5410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12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76200" y="1113176"/>
            <a:ext cx="8915400" cy="521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457200" y="3180884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457200" y="1219200"/>
            <a:ext cx="838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Goal 2 – Vibrant Community</a:t>
            </a:r>
          </a:p>
          <a:p>
            <a:r>
              <a:rPr lang="en-US" dirty="0"/>
              <a:t> </a:t>
            </a:r>
          </a:p>
          <a:p>
            <a:r>
              <a:rPr lang="en-US" sz="2800" dirty="0"/>
              <a:t>Objectives: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Manage our unique environment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Electric motor only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Up North feel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Educate residents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History of lake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Effects of behaviors on the lake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Manage communications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Provide social opportunities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2984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13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76200" y="1113176"/>
            <a:ext cx="8915400" cy="521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457200" y="3180884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457200" y="1219200"/>
            <a:ext cx="838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Goal 3 – Responsive Governance</a:t>
            </a:r>
          </a:p>
          <a:p>
            <a:r>
              <a:rPr lang="en-US" dirty="0"/>
              <a:t> </a:t>
            </a:r>
          </a:p>
          <a:p>
            <a:r>
              <a:rPr lang="en-US" sz="2800" dirty="0"/>
              <a:t>Objectives: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Board governance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Membership / Continuity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Adherence to by-laws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Execute responsibilities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Management of Master Plan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Protect legacy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Protect property values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Financial Health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1474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14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76200" y="1113176"/>
            <a:ext cx="8915400" cy="521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457200" y="3180884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457200" y="1219200"/>
            <a:ext cx="8382000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Goal 1 – Healthy Lake Environment </a:t>
            </a:r>
          </a:p>
          <a:p>
            <a:r>
              <a:rPr lang="en-US" sz="1100" dirty="0"/>
              <a:t> </a:t>
            </a:r>
          </a:p>
          <a:p>
            <a:r>
              <a:rPr lang="en-US" sz="2400" dirty="0"/>
              <a:t>Objective - Protect and ensure Water Quality</a:t>
            </a:r>
          </a:p>
          <a:p>
            <a:endParaRPr lang="en-US" sz="1000" dirty="0"/>
          </a:p>
          <a:p>
            <a:r>
              <a:rPr lang="en-US" sz="2400" dirty="0"/>
              <a:t>Initiatives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/>
              <a:t>Well and septic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Form a sub-committee to research the issue and prepare recommendations for the association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/>
              <a:t>Continue/Perform ‘strategic’ testing around the lake</a:t>
            </a:r>
          </a:p>
          <a:p>
            <a:endParaRPr lang="en-US" sz="2000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/>
              <a:t>Yard treatment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Information will be posted on our website about environmentally friendly lawn and weed treatments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Create Shoreline Stewardship program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DEQ No Lawn Maintenance 5 Feet from Shoreline</a:t>
            </a:r>
          </a:p>
          <a:p>
            <a:pPr marL="1371600" lvl="2" indent="-457200">
              <a:buFont typeface="+mj-lt"/>
              <a:buAutoNum type="arabicPeriod"/>
            </a:pPr>
            <a:endParaRPr lang="en-US" sz="2000" dirty="0">
              <a:solidFill>
                <a:srgbClr val="000000"/>
              </a:solidFill>
            </a:endParaRPr>
          </a:p>
          <a:p>
            <a:pPr lvl="2"/>
            <a:endParaRPr lang="en-US" sz="2000" dirty="0">
              <a:solidFill>
                <a:srgbClr val="000000"/>
              </a:solidFill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14350" lvl="0" indent="-514350">
              <a:buFont typeface="+mj-lt"/>
              <a:buAutoNum type="arabicPeriod"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4412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15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114300" y="1524000"/>
            <a:ext cx="8915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457200" y="3180884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457200" y="1524000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1676400"/>
            <a:ext cx="798834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2800" dirty="0"/>
              <a:t>    </a:t>
            </a:r>
            <a:r>
              <a:rPr lang="en-US" sz="2400" dirty="0"/>
              <a:t>Water Drainage 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257300" lvl="2" indent="-342900">
              <a:buAutoNum type="arabicPeriod"/>
            </a:pPr>
            <a:r>
              <a:rPr lang="en-US" sz="2000" dirty="0"/>
              <a:t>ID all potential drainage locations (need volunteers)</a:t>
            </a:r>
          </a:p>
          <a:p>
            <a:pPr marL="1257300" lvl="2" indent="-342900">
              <a:buAutoNum type="arabicPeriod"/>
            </a:pPr>
            <a:r>
              <a:rPr lang="en-US" sz="2000" dirty="0"/>
              <a:t>Check Vegetation Pit – </a:t>
            </a:r>
            <a:r>
              <a:rPr lang="en-US" sz="2000" dirty="0" err="1"/>
              <a:t>Meckley’s</a:t>
            </a:r>
            <a:r>
              <a:rPr lang="en-US" sz="2000" dirty="0"/>
              <a:t> Run Off</a:t>
            </a:r>
          </a:p>
          <a:p>
            <a:pPr marL="1257300" lvl="2" indent="-342900">
              <a:buAutoNum type="arabicPeriod"/>
            </a:pPr>
            <a:r>
              <a:rPr lang="en-US" sz="2000" dirty="0"/>
              <a:t>Very Complex issue that requires immediate attention</a:t>
            </a:r>
          </a:p>
        </p:txBody>
      </p:sp>
    </p:spTree>
    <p:extLst>
      <p:ext uri="{BB962C8B-B14F-4D97-AF65-F5344CB8AC3E}">
        <p14:creationId xmlns:p14="http://schemas.microsoft.com/office/powerpoint/2010/main" val="3154136191"/>
      </p:ext>
    </p:extLst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16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76200" y="1113176"/>
            <a:ext cx="8915400" cy="521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457200" y="3180884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381000" y="1219200"/>
            <a:ext cx="8382000" cy="5486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Goal 1 – Healthy Lake Environment </a:t>
            </a:r>
          </a:p>
          <a:p>
            <a:r>
              <a:rPr lang="en-US" sz="1050" dirty="0"/>
              <a:t> </a:t>
            </a:r>
          </a:p>
          <a:p>
            <a:pPr lvl="0"/>
            <a:r>
              <a:rPr lang="en-US" sz="2400" dirty="0"/>
              <a:t>Objective – Manage Watercraft</a:t>
            </a:r>
          </a:p>
          <a:p>
            <a:pPr lvl="0"/>
            <a:endParaRPr lang="en-US" sz="1000" dirty="0"/>
          </a:p>
          <a:p>
            <a:pPr lvl="0"/>
            <a:r>
              <a:rPr lang="en-US" sz="2400" dirty="0"/>
              <a:t>Initiatives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/>
              <a:t>Boat launch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/>
              <a:t>Shoreline Stewardship Program</a:t>
            </a:r>
          </a:p>
          <a:p>
            <a:pPr marL="1257300" lvl="2" indent="-34290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/>
              <a:t>External boats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/>
              <a:t>Enforce By-Law Art 8, Sec 1 Item 7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Guest watercraft and equipment are not permitted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>
                <a:solidFill>
                  <a:schemeClr val="tx2"/>
                </a:solidFill>
              </a:rPr>
              <a:t>100% participation on lot number identification</a:t>
            </a:r>
          </a:p>
          <a:p>
            <a:pPr marL="1257300" lvl="2" indent="-342900">
              <a:buFont typeface="+mj-lt"/>
              <a:buAutoNum type="arabicPeriod"/>
            </a:pPr>
            <a:endParaRPr lang="en-US" sz="2000" dirty="0">
              <a:solidFill>
                <a:schemeClr val="tx2"/>
              </a:solidFill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>
                <a:solidFill>
                  <a:schemeClr val="tx2"/>
                </a:solidFill>
              </a:rPr>
              <a:t>Written permission from lot owner for fishing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en-US" sz="2400" dirty="0"/>
          </a:p>
          <a:p>
            <a:pPr lvl="0"/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5741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17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0" y="1033801"/>
            <a:ext cx="8915400" cy="521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304800" y="1219200"/>
            <a:ext cx="8458200" cy="562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Goal 1 – Healthy Lake Environment </a:t>
            </a:r>
          </a:p>
          <a:p>
            <a:r>
              <a:rPr lang="en-US" sz="1050" dirty="0"/>
              <a:t> </a:t>
            </a:r>
          </a:p>
          <a:p>
            <a:r>
              <a:rPr lang="en-US" sz="2400" dirty="0"/>
              <a:t>Objective </a:t>
            </a:r>
            <a:r>
              <a:rPr lang="en-US" sz="2000" dirty="0"/>
              <a:t>- </a:t>
            </a:r>
            <a:r>
              <a:rPr lang="en-US" sz="2400" dirty="0"/>
              <a:t>Manage plant and animal life</a:t>
            </a:r>
          </a:p>
          <a:p>
            <a:pPr lvl="0"/>
            <a:endParaRPr lang="en-US" sz="900" dirty="0"/>
          </a:p>
          <a:p>
            <a:pPr lvl="0"/>
            <a:r>
              <a:rPr lang="en-US" sz="2400" dirty="0"/>
              <a:t>Initiatives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/>
              <a:t>Plant life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/>
              <a:t>Treat invasive species in least impactful manner to lake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Bob Conn will continue to explore treatment options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/>
              <a:t>Only trained personnel use cutter boats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/>
              <a:t>Outboard Motor usage to keep channel open</a:t>
            </a:r>
          </a:p>
          <a:p>
            <a:pPr marL="1257300" lvl="2" indent="-34290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/>
              <a:t>Animal life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/>
              <a:t>Stock fish per ‘fishing committee’ recommendations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/>
              <a:t>Carp Harvest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/>
              <a:t>Enhance Natural Habitat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/>
              <a:t>Continue Aeration Program (Perch Lake)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/>
              <a:t>Reduction in chemicals improves eco-system (frogs)</a:t>
            </a:r>
          </a:p>
          <a:p>
            <a:pPr lvl="2"/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2454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76200" y="1113176"/>
            <a:ext cx="8915400" cy="521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304800" y="1219200"/>
            <a:ext cx="8458200" cy="4578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Goal 1 – Healthy Lake Environment </a:t>
            </a:r>
          </a:p>
          <a:p>
            <a:r>
              <a:rPr lang="en-US" sz="1050" dirty="0"/>
              <a:t> </a:t>
            </a:r>
          </a:p>
          <a:p>
            <a:r>
              <a:rPr lang="en-US" sz="2400" dirty="0"/>
              <a:t>Objective </a:t>
            </a:r>
            <a:r>
              <a:rPr lang="en-US" sz="2000" dirty="0"/>
              <a:t>- </a:t>
            </a:r>
            <a:r>
              <a:rPr lang="en-US" sz="2400" dirty="0"/>
              <a:t>Manage plant and animal life</a:t>
            </a:r>
          </a:p>
          <a:p>
            <a:pPr lvl="0"/>
            <a:endParaRPr lang="en-US" sz="900" dirty="0"/>
          </a:p>
          <a:p>
            <a:pPr lvl="0"/>
            <a:r>
              <a:rPr lang="en-US" sz="2400" dirty="0"/>
              <a:t>Continue these Initiatives: </a:t>
            </a:r>
          </a:p>
          <a:p>
            <a:pPr lvl="0"/>
            <a:endParaRPr lang="en-US" sz="3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Adhere to fishing regulations (Lakes Web Site)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b="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No fishing on spawning beds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Do Not Feed Ducks and Geese</a:t>
            </a:r>
          </a:p>
          <a:p>
            <a:pPr lvl="1"/>
            <a:endParaRPr lang="en-US" sz="2400" b="0" dirty="0"/>
          </a:p>
          <a:p>
            <a:pPr lvl="1"/>
            <a:r>
              <a:rPr lang="en-US" sz="2400" dirty="0"/>
              <a:t>4.  Clean up ‘Bio matter’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625206"/>
      </p:ext>
    </p:extLst>
  </p:cSld>
  <p:clrMapOvr>
    <a:masterClrMapping/>
  </p:clrMapOvr>
  <p:transition xmlns:p14="http://schemas.microsoft.com/office/powerpoint/2010/main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19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76200" y="1113176"/>
            <a:ext cx="8915400" cy="521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457200" y="3180884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381000" y="1219200"/>
            <a:ext cx="8382000" cy="4893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Goal 2 – Vibrant Community</a:t>
            </a:r>
          </a:p>
          <a:p>
            <a:r>
              <a:rPr lang="en-US" sz="1100" dirty="0"/>
              <a:t> </a:t>
            </a:r>
          </a:p>
          <a:p>
            <a:r>
              <a:rPr lang="en-US" sz="2400" dirty="0"/>
              <a:t>Objective – Manage our unique environment</a:t>
            </a:r>
          </a:p>
          <a:p>
            <a:pPr lvl="0"/>
            <a:r>
              <a:rPr lang="en-US" sz="900" dirty="0"/>
              <a:t> </a:t>
            </a:r>
          </a:p>
          <a:p>
            <a:pPr lvl="0"/>
            <a:r>
              <a:rPr lang="en-US" sz="2400" dirty="0"/>
              <a:t>Initiatives</a:t>
            </a:r>
          </a:p>
          <a:p>
            <a:pPr lvl="0"/>
            <a:endParaRPr lang="en-US" sz="2400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/>
              <a:t>Electric motor only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/>
              <a:t>Maintain signs that state no gas motors on lake </a:t>
            </a:r>
          </a:p>
          <a:p>
            <a:pPr marL="1371600" lvl="2" indent="-45720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/>
              <a:t>Up North Feel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Research Tree Management Program 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2.   Reach out to Experts (e.g.: Arbor Day Foundation, MSU)</a:t>
            </a:r>
          </a:p>
          <a:p>
            <a:pPr marL="1371600" lvl="2" indent="-457200">
              <a:buFont typeface="+mj-lt"/>
              <a:buAutoNum type="arabicPeriod"/>
            </a:pPr>
            <a:endParaRPr lang="en-US" sz="2000" dirty="0">
              <a:solidFill>
                <a:srgbClr val="000000"/>
              </a:solidFill>
            </a:endParaRPr>
          </a:p>
          <a:p>
            <a:pPr lvl="2"/>
            <a:r>
              <a:rPr lang="en-US" sz="2000" dirty="0"/>
              <a:t>3.   Maintain Roads, Improve signage and stress safety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87046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2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114300" y="1524000"/>
            <a:ext cx="8915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457200" y="3180884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457200" y="1524000"/>
            <a:ext cx="8382000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Board Member Updates: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President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Vice President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Secretary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Treasurer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Road Management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Lake Management &amp; Foundation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Special Events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479664"/>
      </p:ext>
    </p:extLst>
  </p:cSld>
  <p:clrMapOvr>
    <a:masterClrMapping/>
  </p:clrMapOvr>
  <p:transition xmlns:p14="http://schemas.microsoft.com/office/powerpoint/2010/main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20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76200" y="1113176"/>
            <a:ext cx="8915400" cy="521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457200" y="3180884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381000" y="1219200"/>
            <a:ext cx="8382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Goal 2 – Vibrant Community</a:t>
            </a:r>
          </a:p>
          <a:p>
            <a:r>
              <a:rPr lang="en-US" sz="1100" dirty="0"/>
              <a:t> </a:t>
            </a:r>
          </a:p>
          <a:p>
            <a:pPr lvl="0"/>
            <a:r>
              <a:rPr lang="en-US" sz="2400" dirty="0"/>
              <a:t>Objective – Educate residents</a:t>
            </a:r>
          </a:p>
          <a:p>
            <a:pPr lvl="1"/>
            <a:r>
              <a:rPr lang="en-US" sz="900" dirty="0"/>
              <a:t> </a:t>
            </a:r>
          </a:p>
          <a:p>
            <a:pPr lvl="0"/>
            <a:r>
              <a:rPr lang="en-US" sz="2400" dirty="0"/>
              <a:t>Initiatives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/>
              <a:t>History of Lake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Welcome packet with information about history of lake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Have “An evening of Lake History” sponsored by the CLPLPOA </a:t>
            </a:r>
          </a:p>
          <a:p>
            <a:pPr marL="1371600" lvl="2" indent="-457200">
              <a:buFont typeface="+mj-lt"/>
              <a:buAutoNum type="arabicPeriod"/>
            </a:pPr>
            <a:endParaRPr lang="en-US" sz="2000" dirty="0">
              <a:solidFill>
                <a:srgbClr val="000000"/>
              </a:solidFill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Environmental Education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Sponsor environmental education seminars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Invite guest speakers at CLPLPOA sponsored events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Expand internal Intellectual Capital (Seminars, Professional organizations)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Reach out to subject matter experts – members and external resources</a:t>
            </a:r>
          </a:p>
          <a:p>
            <a:pPr lvl="0"/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169803"/>
      </p:ext>
    </p:extLst>
  </p:cSld>
  <p:clrMapOvr>
    <a:masterClrMapping/>
  </p:clrMapOvr>
  <p:transition xmlns:p14="http://schemas.microsoft.com/office/powerpoint/2010/main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21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76200" y="1113176"/>
            <a:ext cx="8915400" cy="521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457200" y="3180884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381000" y="1219200"/>
            <a:ext cx="8382000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Goal 2 – Vibrant Community</a:t>
            </a:r>
          </a:p>
          <a:p>
            <a:r>
              <a:rPr lang="en-US" sz="1100" dirty="0"/>
              <a:t> </a:t>
            </a:r>
          </a:p>
          <a:p>
            <a:r>
              <a:rPr lang="en-US" sz="2400" dirty="0"/>
              <a:t>Objective – Manage communications</a:t>
            </a:r>
          </a:p>
          <a:p>
            <a:pPr lvl="0"/>
            <a:endParaRPr lang="en-US" sz="1000" dirty="0"/>
          </a:p>
          <a:p>
            <a:pPr lvl="1"/>
            <a:r>
              <a:rPr lang="en-US" sz="1000" dirty="0"/>
              <a:t> </a:t>
            </a:r>
          </a:p>
          <a:p>
            <a:pPr lvl="0"/>
            <a:r>
              <a:rPr lang="en-US" sz="2400" dirty="0"/>
              <a:t>Initiatives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Receive communication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Conduct survey every two years 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/>
              <a:t>Encourage discourse at meetings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/>
              <a:t>Encourage residents to provide constructive input to Board</a:t>
            </a:r>
          </a:p>
          <a:p>
            <a:r>
              <a:rPr lang="en-US" sz="2000" dirty="0"/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Give communication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/>
              <a:t>Further development of lake website </a:t>
            </a:r>
            <a:r>
              <a:rPr lang="en-US" sz="2000" dirty="0">
                <a:hlinkClick r:id="rId3"/>
              </a:rPr>
              <a:t>www.crystalperchlakes.com</a:t>
            </a:r>
            <a:r>
              <a:rPr lang="en-US" sz="2000" dirty="0"/>
              <a:t>  – develop portal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/>
              <a:t>Continue to publish newsletter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/>
              <a:t>Provide an up to date Email Address </a:t>
            </a:r>
          </a:p>
          <a:p>
            <a:pPr lvl="0"/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713178"/>
      </p:ext>
    </p:extLst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22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76200" y="1113176"/>
            <a:ext cx="8915400" cy="521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457200" y="3180884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381000" y="1219200"/>
            <a:ext cx="8382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Goal 2 – Vibrant Community</a:t>
            </a:r>
          </a:p>
          <a:p>
            <a:r>
              <a:rPr lang="en-US" sz="1100" dirty="0"/>
              <a:t> </a:t>
            </a:r>
          </a:p>
          <a:p>
            <a:r>
              <a:rPr lang="en-US" sz="2400" dirty="0"/>
              <a:t>Objective – Provide social opportunities</a:t>
            </a:r>
          </a:p>
          <a:p>
            <a:pPr lvl="1"/>
            <a:endParaRPr lang="en-US" sz="900" dirty="0"/>
          </a:p>
          <a:p>
            <a:pPr lvl="0"/>
            <a:r>
              <a:rPr lang="en-US" sz="2400" dirty="0"/>
              <a:t>Initiatives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Annual Celebrations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/>
              <a:t>Continue Summer Picnic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Have Autumn Fest before residents leave for winter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Children’s Fishing Day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Welcoming new residents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Develop new member orientation packet</a:t>
            </a:r>
          </a:p>
          <a:p>
            <a:pPr lvl="2"/>
            <a:endParaRPr lang="en-US" sz="1800" dirty="0"/>
          </a:p>
          <a:p>
            <a:pPr lvl="0"/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467610"/>
      </p:ext>
    </p:extLst>
  </p:cSld>
  <p:clrMapOvr>
    <a:masterClrMapping/>
  </p:clrMapOvr>
  <p:transition xmlns:p14="http://schemas.microsoft.com/office/powerpoint/2010/main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23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76200" y="1113176"/>
            <a:ext cx="8915400" cy="521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457200" y="3180884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381000" y="1219200"/>
            <a:ext cx="8382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Goal 2 – Vibrant Community</a:t>
            </a:r>
          </a:p>
          <a:p>
            <a:r>
              <a:rPr lang="en-US" sz="1100" dirty="0"/>
              <a:t> </a:t>
            </a:r>
          </a:p>
          <a:p>
            <a:r>
              <a:rPr lang="en-US" sz="2400" dirty="0"/>
              <a:t>Objective – Provide social opportunities</a:t>
            </a:r>
          </a:p>
          <a:p>
            <a:pPr lvl="1"/>
            <a:endParaRPr lang="en-US" sz="900" dirty="0"/>
          </a:p>
          <a:p>
            <a:pPr lvl="0"/>
            <a:r>
              <a:rPr lang="en-US" sz="2400" dirty="0"/>
              <a:t>New Potential Initiatives:</a:t>
            </a:r>
          </a:p>
          <a:p>
            <a:pPr lvl="0"/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Gardening Club / Community Garden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Study Developing Walking Trail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/>
            <a:r>
              <a:rPr lang="en-US" sz="2400" dirty="0"/>
              <a:t>3. Golf Outing – Potential Fund Raiser</a:t>
            </a:r>
          </a:p>
          <a:p>
            <a:pPr lvl="0"/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770288"/>
      </p:ext>
    </p:extLst>
  </p:cSld>
  <p:clrMapOvr>
    <a:masterClrMapping/>
  </p:clrMapOvr>
  <p:transition xmlns:p14="http://schemas.microsoft.com/office/powerpoint/2010/main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24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76200" y="1113176"/>
            <a:ext cx="8915400" cy="521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457200" y="3180884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381000" y="1219200"/>
            <a:ext cx="8382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Goal 2 – Vibrant Community</a:t>
            </a:r>
          </a:p>
          <a:p>
            <a:r>
              <a:rPr lang="en-US" sz="1100" dirty="0"/>
              <a:t> </a:t>
            </a:r>
          </a:p>
          <a:p>
            <a:pPr lvl="1"/>
            <a:r>
              <a:rPr lang="en-US" sz="900" dirty="0"/>
              <a:t>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/>
              <a:t>Effects of behaviors on the lake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400" dirty="0"/>
              <a:t>Pet control (incessant dog barking)</a:t>
            </a:r>
          </a:p>
          <a:p>
            <a:pPr marL="1371600" lvl="2" indent="-457200">
              <a:buFont typeface="+mj-lt"/>
              <a:buAutoNum type="arabicPeriod"/>
            </a:pPr>
            <a:endParaRPr lang="en-US" sz="24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400" dirty="0"/>
              <a:t>Notify resident if their visitor(s) are being discourteous</a:t>
            </a:r>
          </a:p>
          <a:p>
            <a:pPr marL="1371600" lvl="2" indent="-457200">
              <a:buFont typeface="+mj-lt"/>
              <a:buAutoNum type="arabicPeriod"/>
            </a:pPr>
            <a:endParaRPr lang="en-US" sz="24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400" dirty="0"/>
              <a:t>Light Pollution</a:t>
            </a:r>
          </a:p>
          <a:p>
            <a:pPr lvl="2"/>
            <a:r>
              <a:rPr lang="en-US" sz="2400" dirty="0"/>
              <a:t> </a:t>
            </a:r>
          </a:p>
          <a:p>
            <a:pPr lvl="0"/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749560"/>
      </p:ext>
    </p:extLst>
  </p:cSld>
  <p:clrMapOvr>
    <a:masterClrMapping/>
  </p:clrMapOvr>
  <p:transition xmlns:p14="http://schemas.microsoft.com/office/powerpoint/2010/main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25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76200" y="1113176"/>
            <a:ext cx="8915400" cy="521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457200" y="3180884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381000" y="1219200"/>
            <a:ext cx="838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Goal 3 – Responsive Governance</a:t>
            </a:r>
          </a:p>
          <a:p>
            <a:r>
              <a:rPr lang="en-US" sz="1100" dirty="0"/>
              <a:t> </a:t>
            </a:r>
          </a:p>
          <a:p>
            <a:r>
              <a:rPr lang="en-US" sz="2400" dirty="0"/>
              <a:t>Objective – Board Governance</a:t>
            </a:r>
          </a:p>
          <a:p>
            <a:pPr lvl="1"/>
            <a:endParaRPr lang="en-US" sz="900" dirty="0"/>
          </a:p>
          <a:p>
            <a:pPr lvl="0"/>
            <a:r>
              <a:rPr lang="en-US" sz="2400" dirty="0"/>
              <a:t>Initiatives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Membership / Continuity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Allow for annual extension, after first term, if member is willing to stay on</a:t>
            </a:r>
          </a:p>
          <a:p>
            <a:r>
              <a:rPr lang="en-US" sz="20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Adherence to by-laws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Board members should be familiar with existing by-laws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Establish annual review of by-laws</a:t>
            </a:r>
          </a:p>
          <a:p>
            <a:r>
              <a:rPr lang="en-US" sz="20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Execute responsibilities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Board members should be familiar with position description and follow through with responsibilities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Use Master Plan as measure of BOD’s execution of objectives</a:t>
            </a:r>
          </a:p>
          <a:p>
            <a:r>
              <a:rPr lang="en-US" dirty="0"/>
              <a:t> </a:t>
            </a:r>
          </a:p>
          <a:p>
            <a:pPr lvl="0"/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136207"/>
      </p:ext>
    </p:extLst>
  </p:cSld>
  <p:clrMapOvr>
    <a:masterClrMapping/>
  </p:clrMapOvr>
  <p:transition xmlns:p14="http://schemas.microsoft.com/office/powerpoint/2010/main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26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76200" y="1113176"/>
            <a:ext cx="8915400" cy="521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457200" y="3180884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381000" y="1219200"/>
            <a:ext cx="83820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Goal 3 – Responsive Governance</a:t>
            </a:r>
          </a:p>
          <a:p>
            <a:r>
              <a:rPr lang="en-US" sz="1100" dirty="0"/>
              <a:t> </a:t>
            </a:r>
          </a:p>
          <a:p>
            <a:r>
              <a:rPr lang="en-US" sz="2400" dirty="0"/>
              <a:t>Objective – Financial Health</a:t>
            </a:r>
          </a:p>
          <a:p>
            <a:endParaRPr lang="en-US" sz="900" dirty="0"/>
          </a:p>
          <a:p>
            <a:pPr lvl="0"/>
            <a:r>
              <a:rPr lang="en-US" sz="2400" dirty="0"/>
              <a:t>Initiatives</a:t>
            </a:r>
          </a:p>
          <a:p>
            <a:pPr lvl="0"/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/>
              <a:t>Conduct annual external audit of finances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/>
              <a:t>Have minimum balance of $50,000 for rainy day fund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/>
              <a:t>Financial Authorities Levels: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0- $4,999 --- Treasurer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$5,000 - $9,999 --- Treasurer &amp; Board Member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$10,000 Plus --- Membership Approval</a:t>
            </a:r>
          </a:p>
          <a:p>
            <a:r>
              <a:rPr lang="en-US" dirty="0"/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0"/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163915"/>
      </p:ext>
    </p:extLst>
  </p:cSld>
  <p:clrMapOvr>
    <a:masterClrMapping/>
  </p:clrMapOvr>
  <p:transition xmlns:p14="http://schemas.microsoft.com/office/powerpoint/2010/main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27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76200" y="1113176"/>
            <a:ext cx="8915400" cy="521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457200" y="3180884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381000" y="1219200"/>
            <a:ext cx="83820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Goal 3 – Responsive Governance</a:t>
            </a:r>
          </a:p>
          <a:p>
            <a:r>
              <a:rPr lang="en-US" sz="1100" dirty="0"/>
              <a:t> </a:t>
            </a:r>
          </a:p>
          <a:p>
            <a:r>
              <a:rPr lang="en-US" sz="2400" dirty="0"/>
              <a:t>Objective – Board Governance</a:t>
            </a:r>
          </a:p>
          <a:p>
            <a:pPr lvl="1"/>
            <a:endParaRPr lang="en-US" sz="900" dirty="0"/>
          </a:p>
          <a:p>
            <a:pPr lvl="0"/>
            <a:r>
              <a:rPr lang="en-US" sz="2400" dirty="0"/>
              <a:t>Initiatives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Management of the Master Plan</a:t>
            </a:r>
          </a:p>
          <a:p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Annual update and current status at each Board meeting</a:t>
            </a:r>
          </a:p>
          <a:p>
            <a:pPr marL="800100" lvl="1" indent="-342900">
              <a:buFont typeface="+mj-lt"/>
              <a:buAutoNum type="arabicPeriod"/>
            </a:pP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President, with help of Vice President, is responsible for the maintenance of the plan</a:t>
            </a:r>
          </a:p>
          <a:p>
            <a:pPr marL="800100" lvl="1" indent="-342900">
              <a:buFont typeface="+mj-lt"/>
              <a:buAutoNum type="arabicPeriod"/>
            </a:pP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The entire Board is responsible for the execution of the plan</a:t>
            </a:r>
          </a:p>
          <a:p>
            <a:pPr marL="800100" lvl="1" indent="-342900">
              <a:buFont typeface="+mj-lt"/>
              <a:buAutoNum type="arabicPeriod"/>
            </a:pP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Use the Master Plan as the Road Map that is annually updated and shared at the Summer membership meeting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0"/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4922"/>
      </p:ext>
    </p:extLst>
  </p:cSld>
  <p:clrMapOvr>
    <a:masterClrMapping/>
  </p:clrMapOvr>
  <p:transition xmlns:p14="http://schemas.microsoft.com/office/powerpoint/2010/main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28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114300" y="1524000"/>
            <a:ext cx="8915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457200" y="3180884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457200" y="1524000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831896"/>
              </p:ext>
            </p:extLst>
          </p:nvPr>
        </p:nvGraphicFramePr>
        <p:xfrm>
          <a:off x="685798" y="701576"/>
          <a:ext cx="8153403" cy="5887582"/>
        </p:xfrm>
        <a:graphic>
          <a:graphicData uri="http://schemas.openxmlformats.org/drawingml/2006/table">
            <a:tbl>
              <a:tblPr/>
              <a:tblGrid>
                <a:gridCol w="15198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032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5758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5719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25649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1159042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590720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9916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8988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37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Position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2016-2017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2017-2018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2018-2019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2019-2020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2020-2021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3719">
                <a:tc>
                  <a:txBody>
                    <a:bodyPr/>
                    <a:lstStyle/>
                    <a:p>
                      <a:pPr algn="ctr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04323944"/>
                  </a:ext>
                </a:extLst>
              </a:tr>
              <a:tr h="1877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President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Love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Mulloy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T/O -- TBD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7741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77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VP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Tetreault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Kirkwood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T/O -- TBD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7741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77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Treasurer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Kirkwood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King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King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King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T/O -- TBD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7741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39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Secretary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Mulloy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Mela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Mela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Mela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T/O -- TBD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7741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77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Lakes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Conn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Conn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Conn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T/O -- TBD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87741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877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Roads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Hopkins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Applegate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Applegate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Applegate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T/O -- TBD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61708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877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Special Events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Suarz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Suarz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T/O -- TBD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65565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76600" y="119776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Board  Turnover </a:t>
            </a:r>
          </a:p>
        </p:txBody>
      </p:sp>
    </p:spTree>
    <p:extLst>
      <p:ext uri="{BB962C8B-B14F-4D97-AF65-F5344CB8AC3E}">
        <p14:creationId xmlns:p14="http://schemas.microsoft.com/office/powerpoint/2010/main" val="3942436789"/>
      </p:ext>
    </p:extLst>
  </p:cSld>
  <p:clrMapOvr>
    <a:masterClrMapping/>
  </p:clrMapOvr>
  <p:transition xmlns:p14="http://schemas.microsoft.com/office/powerpoint/2010/main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29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114300" y="1524000"/>
            <a:ext cx="8915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457200" y="3180884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762000" y="845697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9A2D01A-8F77-459E-A983-9A6CC7B207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4949" y="1339387"/>
            <a:ext cx="5297883" cy="536494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DFF49259-3E99-4FF3-B2C2-22CD3A0822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531530"/>
              </p:ext>
            </p:extLst>
          </p:nvPr>
        </p:nvGraphicFramePr>
        <p:xfrm>
          <a:off x="438154" y="1238507"/>
          <a:ext cx="8648696" cy="6270201"/>
        </p:xfrm>
        <a:graphic>
          <a:graphicData uri="http://schemas.openxmlformats.org/drawingml/2006/table">
            <a:tbl>
              <a:tblPr/>
              <a:tblGrid>
                <a:gridCol w="9052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52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052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0525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0525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0525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0137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0525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0525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0525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21471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endParaRPr lang="en-US" sz="13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119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1328">
                <a:tc gridSpan="2">
                  <a:txBody>
                    <a:bodyPr/>
                    <a:lstStyle/>
                    <a:p>
                      <a:pPr algn="l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95696792"/>
                  </a:ext>
                </a:extLst>
              </a:tr>
              <a:tr h="1913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By-Law Provision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3691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36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 Lake Preservation Fees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Fees for weed control treatment of 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 to Summer Meeting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36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Article 2, Section 8 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either Crystal or Perch Lake will be 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63691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determined at the regular Fall Meeting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63691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636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2.Board of Trustees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Each Trustee shall be a member of the 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 the word, In "Good Standing"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636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Article IV, Section 2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Association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in arrears with dues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63691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6369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 Term as a Board Member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Annual Meeting -- Trustee term expires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Trustee elected for 3 year term. 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636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Article IV, Section 3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 election for a 3 year term be held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Existing Trustees may extend their  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63691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service year by year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63691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(Chuck Hopkins precedent )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63691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63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 Officers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President and VP shall hold their 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Leave to the Discretion of Board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883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Article V, Section 1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Office for one year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85632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63691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Secretary and Treasurer hold their 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Leave to the Discretion of Board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73603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office to 2 years</a:t>
                      </a: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6369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6369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6369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9" marR="10629" marT="10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951710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3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114300" y="1524000"/>
            <a:ext cx="8915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443429" y="3473707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381000" y="1524000"/>
            <a:ext cx="8382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                    Financial Report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Checking Account Balance  $28,715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Savings Account Balance    $55,016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Income last year     $35,100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Expenses last year $32,879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Planned Income and Expenses this year $34,000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Recommend Road Dues of $250 &amp; Administration Dues of $25 for this year which are the same as last year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Review of Lake Foundation Expenses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786611"/>
      </p:ext>
    </p:extLst>
  </p:cSld>
  <p:clrMapOvr>
    <a:masterClrMapping/>
  </p:clrMapOvr>
  <p:transition xmlns:p14="http://schemas.microsoft.com/office/powerpoint/2010/main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8DFF-0C92-4C0B-BB2C-419FD478E718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0" y="27432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Questions &amp; Answers</a:t>
            </a:r>
          </a:p>
        </p:txBody>
      </p:sp>
    </p:spTree>
    <p:extLst>
      <p:ext uri="{BB962C8B-B14F-4D97-AF65-F5344CB8AC3E}">
        <p14:creationId xmlns:p14="http://schemas.microsoft.com/office/powerpoint/2010/main" val="12301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94FF-B916-4A85-A537-B288F1B6C223}" type="slidenum">
              <a:rPr lang="en-US"/>
              <a:pPr/>
              <a:t>4</a:t>
            </a:fld>
            <a:endParaRPr lang="en-US"/>
          </a:p>
        </p:txBody>
      </p:sp>
      <p:sp>
        <p:nvSpPr>
          <p:cNvPr id="305157" name="Rectangle 5"/>
          <p:cNvSpPr>
            <a:spLocks noChangeArrowheads="1"/>
          </p:cNvSpPr>
          <p:nvPr/>
        </p:nvSpPr>
        <p:spPr bwMode="auto">
          <a:xfrm>
            <a:off x="3505200" y="1524000"/>
            <a:ext cx="5181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 dirty="0">
                <a:solidFill>
                  <a:schemeClr val="tx2"/>
                </a:solidFill>
              </a:rPr>
              <a:t>Management</a:t>
            </a:r>
          </a:p>
          <a:p>
            <a:pPr algn="ctr"/>
            <a:r>
              <a:rPr lang="en-US" sz="5400" dirty="0">
                <a:solidFill>
                  <a:schemeClr val="tx2"/>
                </a:solidFill>
                <a:latin typeface="+mj-lt"/>
              </a:rPr>
              <a:t>By</a:t>
            </a:r>
          </a:p>
          <a:p>
            <a:pPr algn="ctr"/>
            <a:r>
              <a:rPr lang="en-US" sz="5400" dirty="0">
                <a:solidFill>
                  <a:schemeClr val="tx2"/>
                </a:solidFill>
                <a:latin typeface="+mj-lt"/>
              </a:rPr>
              <a:t>Design</a:t>
            </a:r>
            <a:endParaRPr lang="en-US" sz="60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B56A8BB-8A32-4A54-B995-13F9B8173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592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C33E0EDC-BB86-4AB8-A18F-B718980B6CAA}"/>
              </a:ext>
            </a:extLst>
          </p:cNvPr>
          <p:cNvSpPr/>
          <p:nvPr/>
        </p:nvSpPr>
        <p:spPr>
          <a:xfrm>
            <a:off x="4183912" y="3290501"/>
            <a:ext cx="7761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Innovati</a:t>
            </a:r>
            <a:endParaRPr lang="en-US" dirty="0"/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69037"/>
            <a:ext cx="2971800" cy="2408808"/>
          </a:xfrm>
          <a:noFill/>
        </p:spPr>
        <p:txBody>
          <a:bodyPr/>
          <a:lstStyle/>
          <a:p>
            <a:pPr algn="l"/>
            <a:r>
              <a:rPr lang="en-US" sz="3600" dirty="0"/>
              <a:t>2018 CLPLPOA</a:t>
            </a:r>
            <a:br>
              <a:rPr lang="en-US" sz="3600" dirty="0"/>
            </a:br>
            <a:r>
              <a:rPr lang="en-US" sz="3600" dirty="0"/>
              <a:t>Master Plan</a:t>
            </a:r>
            <a:endParaRPr lang="en-US" sz="3200" dirty="0"/>
          </a:p>
        </p:txBody>
      </p:sp>
      <p:sp>
        <p:nvSpPr>
          <p:cNvPr id="305159" name="Rectangle 7"/>
          <p:cNvSpPr>
            <a:spLocks noChangeArrowheads="1"/>
          </p:cNvSpPr>
          <p:nvPr/>
        </p:nvSpPr>
        <p:spPr bwMode="auto">
          <a:xfrm flipH="1">
            <a:off x="304800" y="6096000"/>
            <a:ext cx="2971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solidFill>
                  <a:srgbClr val="333300"/>
                </a:solidFill>
              </a:rPr>
              <a:t>July 2018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5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114300" y="1524000"/>
            <a:ext cx="8915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228600" y="3200400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457200" y="1524000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1287971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  </a:t>
            </a:r>
            <a:r>
              <a:rPr lang="en-US" sz="3200" dirty="0"/>
              <a:t>Development of Master Plan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1855266"/>
            <a:ext cx="7315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800" dirty="0"/>
              <a:t>July 25, 2017 – Alignment of Board Positions</a:t>
            </a:r>
          </a:p>
          <a:p>
            <a:pPr marL="228600" indent="-228600">
              <a:buAutoNum type="arabicPeriod"/>
            </a:pPr>
            <a:endParaRPr lang="en-US" sz="1800" dirty="0"/>
          </a:p>
          <a:p>
            <a:pPr marL="228600" indent="-228600">
              <a:buAutoNum type="arabicPeriod"/>
            </a:pPr>
            <a:r>
              <a:rPr lang="en-US" sz="1800" dirty="0"/>
              <a:t>September 25, 2017 – Initial Strategy Meeting</a:t>
            </a:r>
          </a:p>
          <a:p>
            <a:pPr marL="228600" indent="-228600">
              <a:buAutoNum type="arabicPeriod"/>
            </a:pPr>
            <a:endParaRPr lang="en-US" sz="1800" dirty="0"/>
          </a:p>
          <a:p>
            <a:pPr marL="228600" indent="-228600">
              <a:buAutoNum type="arabicPeriod"/>
            </a:pPr>
            <a:r>
              <a:rPr lang="en-US" sz="1800" dirty="0"/>
              <a:t>October 4, 2017 – Vision and Mission Statement</a:t>
            </a:r>
          </a:p>
          <a:p>
            <a:pPr marL="228600" indent="-228600">
              <a:buAutoNum type="arabicPeriod"/>
            </a:pPr>
            <a:endParaRPr lang="en-US" sz="1800" dirty="0"/>
          </a:p>
          <a:p>
            <a:pPr marL="228600" indent="-228600">
              <a:buAutoNum type="arabicPeriod"/>
            </a:pPr>
            <a:r>
              <a:rPr lang="en-US" sz="1800" dirty="0"/>
              <a:t>January 24, 2018 – Goals Discussed</a:t>
            </a:r>
          </a:p>
          <a:p>
            <a:pPr marL="228600" indent="-228600">
              <a:buAutoNum type="arabicPeriod"/>
            </a:pPr>
            <a:endParaRPr lang="en-US" sz="1800" dirty="0"/>
          </a:p>
          <a:p>
            <a:pPr marL="228600" indent="-228600">
              <a:buAutoNum type="arabicPeriod"/>
            </a:pPr>
            <a:r>
              <a:rPr lang="en-US" sz="1800" dirty="0"/>
              <a:t>April 3, 2018 – Initiatives &amp; Survey Discussed</a:t>
            </a:r>
          </a:p>
          <a:p>
            <a:pPr marL="228600" indent="-228600">
              <a:buAutoNum type="arabicPeriod"/>
            </a:pPr>
            <a:endParaRPr lang="en-US" sz="1800" dirty="0"/>
          </a:p>
          <a:p>
            <a:pPr marL="228600" indent="-228600">
              <a:buAutoNum type="arabicPeriod"/>
            </a:pPr>
            <a:r>
              <a:rPr lang="en-US" sz="1800" dirty="0"/>
              <a:t>June 5, 2018 – Feedback from Survey Incorporated</a:t>
            </a:r>
          </a:p>
          <a:p>
            <a:pPr marL="228600" indent="-228600">
              <a:buAutoNum type="arabicPeriod"/>
            </a:pPr>
            <a:endParaRPr lang="en-US" sz="1800" dirty="0"/>
          </a:p>
          <a:p>
            <a:pPr marL="228600" indent="-228600">
              <a:buAutoNum type="arabicPeriod"/>
            </a:pPr>
            <a:r>
              <a:rPr lang="en-US" sz="1800" dirty="0"/>
              <a:t>June 28, 2018 – Alignment on Objectives</a:t>
            </a:r>
          </a:p>
          <a:p>
            <a:pPr marL="228600" indent="-228600">
              <a:buAutoNum type="arabicPeriod"/>
            </a:pPr>
            <a:endParaRPr lang="en-US" sz="1800" dirty="0"/>
          </a:p>
          <a:p>
            <a:pPr marL="228600" indent="-228600">
              <a:buAutoNum type="arabicPeriod"/>
            </a:pPr>
            <a:r>
              <a:rPr lang="en-US" sz="1800" dirty="0"/>
              <a:t>July 10, 2018 – Dry Run</a:t>
            </a:r>
          </a:p>
          <a:p>
            <a:pPr marL="228600" indent="-228600">
              <a:buAutoNum type="arabicPeriod"/>
            </a:pPr>
            <a:endParaRPr lang="en-US" sz="1800" dirty="0"/>
          </a:p>
          <a:p>
            <a:pPr marL="228600" indent="-228600">
              <a:buAutoNum type="arabicPeriod"/>
            </a:pPr>
            <a:r>
              <a:rPr lang="en-US" sz="1800" dirty="0"/>
              <a:t>July 14, 2018 – Membership Meeting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28350929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6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114300" y="1524000"/>
            <a:ext cx="8915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457200" y="3180884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466817" y="1524000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Master Plan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Board and Foundation representation met numerous times expressly to develop this plan.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Why?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990791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7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76200" y="1447800"/>
            <a:ext cx="8915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457200" y="3180884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457200" y="1524000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Mission (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of the Board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i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i="1" dirty="0">
                <a:latin typeface="Arial" panose="020B0604020202020204" pitchFamily="34" charset="0"/>
                <a:ea typeface="Times New Roman" panose="02020603050405020304" pitchFamily="18" charset="0"/>
              </a:rPr>
              <a:t>To provide stewardship of our lake community and execute our association’s by-laws.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8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76200" y="1447800"/>
            <a:ext cx="8915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457200" y="3180884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457200" y="1524000"/>
            <a:ext cx="838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Vision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i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3200" i="1" dirty="0"/>
              <a:t>A vibrant, private community dedicated to protecting, maintaining and enhancing our natural environment. </a:t>
            </a: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126275"/>
      </p:ext>
    </p:extLst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A2F1-7E45-4BAF-91B1-933C172F8FA1}" type="slidenum">
              <a:rPr lang="en-US"/>
              <a:pPr/>
              <a:t>9</a:t>
            </a:fld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114300" y="1524000"/>
            <a:ext cx="8915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3200"/>
          </a:p>
        </p:txBody>
      </p:sp>
      <p:sp>
        <p:nvSpPr>
          <p:cNvPr id="1293319" name="Rectangle 7"/>
          <p:cNvSpPr>
            <a:spLocks noChangeArrowheads="1"/>
          </p:cNvSpPr>
          <p:nvPr/>
        </p:nvSpPr>
        <p:spPr bwMode="auto">
          <a:xfrm>
            <a:off x="457200" y="3180884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800" i="1" dirty="0">
              <a:solidFill>
                <a:srgbClr val="0000A8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2E3AF8-97AC-4C11-8847-35AD26C460D4}"/>
              </a:ext>
            </a:extLst>
          </p:cNvPr>
          <p:cNvSpPr/>
          <p:nvPr/>
        </p:nvSpPr>
        <p:spPr>
          <a:xfrm>
            <a:off x="466817" y="1524000"/>
            <a:ext cx="838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Master Plan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Input: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Resident responses to survey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Resident interactions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Board members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90F3B8-F3C8-44BE-B361-3B0A74657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8763"/>
            <a:ext cx="8534400" cy="8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773769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170909</TotalTime>
  <Words>1404</Words>
  <Application>Microsoft Macintosh PowerPoint</Application>
  <PresentationFormat>On-screen Show (4:3)</PresentationFormat>
  <Paragraphs>469</Paragraphs>
  <Slides>30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PowerPoint Presentation</vt:lpstr>
      <vt:lpstr>PowerPoint Presentation</vt:lpstr>
      <vt:lpstr>PowerPoint Presentation</vt:lpstr>
      <vt:lpstr>2018 CLPLPOA Master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Info-Tech</dc:title>
  <dc:creator>Kirkwood</dc:creator>
  <dc:description>Presentation to Info-Tech staff on BDC concepts, product and creating demand for Info-Tech methodologies</dc:description>
  <cp:lastModifiedBy>Marty Mulloy</cp:lastModifiedBy>
  <cp:revision>1009</cp:revision>
  <cp:lastPrinted>2018-07-13T17:53:30Z</cp:lastPrinted>
  <dcterms:created xsi:type="dcterms:W3CDTF">2005-01-12T21:18:20Z</dcterms:created>
  <dcterms:modified xsi:type="dcterms:W3CDTF">2018-07-30T16:10:55Z</dcterms:modified>
</cp:coreProperties>
</file>